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 14pt Light" pitchFamily="2" charset="0"/>
      <p:regular r:id="rId17"/>
      <p:italic r:id="rId18"/>
    </p:embeddedFont>
    <p:embeddedFont>
      <p:font typeface="DM Sans 14pt SemiBold" pitchFamily="2" charset="0"/>
      <p:bold r:id="rId19"/>
      <p:boldItalic r:id="rId20"/>
    </p:embeddedFont>
    <p:embeddedFont>
      <p:font typeface="Roboto Condensed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91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Handwritten Digit Recognition using Neural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Exploring the MNIST dataset to build an intelligent model that automatically classifies handwritten digits from 0 to 9. We'll leverage TensorFlow and Keras to construct a neural network capable of learning complex patterns in handwritten character data.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10D380B-9B43-1BE2-71AA-AAEE208BC6BE}"/>
              </a:ext>
            </a:extLst>
          </p:cNvPr>
          <p:cNvSpPr/>
          <p:nvPr/>
        </p:nvSpPr>
        <p:spPr>
          <a:xfrm>
            <a:off x="6280190" y="6166468"/>
            <a:ext cx="7556421" cy="103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/>
              <a:t>Arnav Gupta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/>
              <a:t>Spandan Basu Chaudhuri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ED5E-8B83-68A6-F650-3FE75D71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620078"/>
            <a:ext cx="75666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Key Takeaways and Next Steps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88670" y="2496026"/>
            <a:ext cx="3681889" cy="2786182"/>
          </a:xfrm>
          <a:prstGeom prst="roundRect">
            <a:avLst>
              <a:gd name="adj" fmla="val 393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88670" y="2473166"/>
            <a:ext cx="3681889" cy="91440"/>
          </a:xfrm>
          <a:prstGeom prst="roundRect">
            <a:avLst>
              <a:gd name="adj" fmla="val 33273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325410" y="2191822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507933" y="234386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14293" y="300299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Achievement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4293" y="3441502"/>
            <a:ext cx="3230642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Successfully built and trained a neural network achieving ~97% accuracy on handwritten digit classification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3322" y="2496026"/>
            <a:ext cx="3682008" cy="2786182"/>
          </a:xfrm>
          <a:prstGeom prst="roundRect">
            <a:avLst>
              <a:gd name="adj" fmla="val 393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4673322" y="2473166"/>
            <a:ext cx="3682008" cy="91440"/>
          </a:xfrm>
          <a:prstGeom prst="roundRect">
            <a:avLst>
              <a:gd name="adj" fmla="val 33273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210062" y="2191822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92585" y="234386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98946" y="3002994"/>
            <a:ext cx="323076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Real-World Applications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98946" y="3758327"/>
            <a:ext cx="3230761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foundational work enables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Optical Character Recognition (OCR)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systems for document digitization, automated form processing, and check reading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88670" y="5789176"/>
            <a:ext cx="7566660" cy="1820228"/>
          </a:xfrm>
          <a:prstGeom prst="roundRect">
            <a:avLst>
              <a:gd name="adj" fmla="val 6028"/>
            </a:avLst>
          </a:prstGeom>
          <a:solidFill>
            <a:srgbClr val="E8E8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88670" y="5766316"/>
            <a:ext cx="7566660" cy="91440"/>
          </a:xfrm>
          <a:prstGeom prst="roundRect">
            <a:avLst>
              <a:gd name="adj" fmla="val 33273"/>
            </a:avLst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267795" y="5484971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450318" y="563701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014293" y="6296144"/>
            <a:ext cx="341471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Future Improvements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14293" y="6734651"/>
            <a:ext cx="711541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Convolutional Neural Networks (CNNs)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capture spatial hierarchies and achieve even higher accuracy (99%+) by leveraging convolutional layers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3525"/>
            <a:ext cx="11764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Understanding the MNIST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9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What is MNIST?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9042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Modified National Institute of Standards and Technology (MNIST) dataset is the gold standard benchmark for evaluating machine learning models in computer vision.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320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comprehensive collection contains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70,000 grayscale images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each measuring </a:t>
            </a: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28 × 28 pixels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representing handwritten digits captured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959096" y="2809280"/>
            <a:ext cx="3762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Dataset Composition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959096" y="3418761"/>
            <a:ext cx="4885015" cy="1397675"/>
          </a:xfrm>
          <a:prstGeom prst="roundRect">
            <a:avLst>
              <a:gd name="adj" fmla="val 2434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9185910" y="3645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Training Set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185910" y="4226719"/>
            <a:ext cx="44313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60,000 images for model learning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959096" y="5043249"/>
            <a:ext cx="4885015" cy="1397675"/>
          </a:xfrm>
          <a:prstGeom prst="roundRect">
            <a:avLst>
              <a:gd name="adj" fmla="val 2434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185910" y="5270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Testing Set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185910" y="5851208"/>
            <a:ext cx="44313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10,000 images for evaluation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62ADE6-BE6E-8961-778C-A5461EAD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6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Visualizing Handwritten Digits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6815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Each image in the dataset captures the unique characteristics of a handwritten digit. The pixel intensity values represent the stroke darkness, ranging from white background (0) to black ink (255).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342721" y="3419237"/>
            <a:ext cx="3501509" cy="3148846"/>
          </a:xfrm>
          <a:prstGeom prst="roundRect">
            <a:avLst>
              <a:gd name="adj" fmla="val 1081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535" y="3763328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79837" y="3702725"/>
            <a:ext cx="2537579" cy="25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 </a:t>
            </a:r>
            <a:r>
              <a:rPr lang="en-US" sz="17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plt.matshow(x_train[0])</a:t>
            </a: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display individual digit images and examine the pixel patterns that the neural network will learn to recognize.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4DC3B-825E-D4C4-919A-7E9742918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2896"/>
            <a:ext cx="10135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Data Preprocessing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DM Sans 14pt Light" pitchFamily="2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30347"/>
            <a:ext cx="4196358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904655"/>
            <a:ext cx="4163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Reshape Data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9507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 2D arrays (28 × 28) into flattened 1D vectors containing 784 features, making them compatible with dense neural network layers.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DM Sans 14pt Light" pitchFamily="2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30347"/>
            <a:ext cx="4196358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904655"/>
            <a:ext cx="4137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Normalize Pixel Values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39507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Scale all pixel intensities by dividing by 255, converting the range from [0, 255] to [0, 1]. This normalization ensures balanced feature contributions.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DM Sans 14pt Light" pitchFamily="2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30347"/>
            <a:ext cx="4196358" cy="3048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904655"/>
            <a:ext cx="4013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Optimize for Training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39507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Normalized data accelerates gradient descent convergence, stabilizes training dynamics, and improves overall model performance by preventing numerical instability.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746677-1996-EA0D-AF94-5281B98E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10740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Neural Network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72107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25797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343" y="272343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Layer Type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72343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23004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28343" y="337375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Input Layer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37375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784 neurons (flattened 28×28 pixels)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8803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343" y="402407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Dense Layer 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402407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128 neurons with ReLU activation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306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343" y="467439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Dense Layer 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67439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64 neurons with ReLU activation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1810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343" y="532471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Output Layer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32471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 neurons with Softmax activation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940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architecture progressively reduces dimensionality while extracting increasingly abstract features, ultimately mapping input pixels to digit probabilities.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E42CC7-A59E-5E14-32D0-E3C9FC34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181"/>
            <a:ext cx="7848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Activation Functions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8588"/>
            <a:ext cx="6407944" cy="3414713"/>
          </a:xfrm>
          <a:prstGeom prst="roundRect">
            <a:avLst>
              <a:gd name="adj" fmla="val 4285"/>
            </a:avLst>
          </a:prstGeom>
          <a:solidFill>
            <a:srgbClr val="E8E8E3"/>
          </a:solidFill>
          <a:ln w="30480">
            <a:solidFill>
              <a:srgbClr val="1E1E1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2988588"/>
            <a:ext cx="121920" cy="3414713"/>
          </a:xfrm>
          <a:prstGeom prst="roundRect">
            <a:avLst>
              <a:gd name="adj" fmla="val 27907"/>
            </a:avLst>
          </a:prstGeom>
          <a:solidFill>
            <a:srgbClr val="1E1E1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42524" y="3245882"/>
            <a:ext cx="4888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ReLU (Rectified Linear Unit)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36300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Introduces non-linearity into the network, enabling it to learn complex, non-linear patterns and relationships in the data. ReLU outputs max(0, x), effectively filtering negative values while preserving positive activations.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142524" y="5443061"/>
            <a:ext cx="5801916" cy="702945"/>
          </a:xfrm>
          <a:prstGeom prst="roundRect">
            <a:avLst>
              <a:gd name="adj" fmla="val 4840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1131213" y="5443061"/>
            <a:ext cx="5824537" cy="702945"/>
          </a:xfrm>
          <a:prstGeom prst="roundRect">
            <a:avLst>
              <a:gd name="adj" fmla="val 4840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358027" y="5613083"/>
            <a:ext cx="5370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f(x) = max(0, x)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988588"/>
            <a:ext cx="6408063" cy="3414713"/>
          </a:xfrm>
          <a:prstGeom prst="roundRect">
            <a:avLst>
              <a:gd name="adj" fmla="val 4285"/>
            </a:avLst>
          </a:prstGeom>
          <a:solidFill>
            <a:srgbClr val="E8E8E3"/>
          </a:solidFill>
          <a:ln w="30480">
            <a:solidFill>
              <a:srgbClr val="1E1E1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398067" y="2988588"/>
            <a:ext cx="121920" cy="3414713"/>
          </a:xfrm>
          <a:prstGeom prst="roundRect">
            <a:avLst>
              <a:gd name="adj" fmla="val 27907"/>
            </a:avLst>
          </a:prstGeom>
          <a:solidFill>
            <a:srgbClr val="1E1E1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777282" y="3245882"/>
            <a:ext cx="3605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Softmax Activation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3736300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raw output scores into a probability distribution across all 10 digit classes. Each output represents the model's confidence that the input belongs to that particular digit class, with all probabilities summing to 1.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777282" y="5443061"/>
            <a:ext cx="5802035" cy="702945"/>
          </a:xfrm>
          <a:prstGeom prst="roundRect">
            <a:avLst>
              <a:gd name="adj" fmla="val 4840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765971" y="5443061"/>
            <a:ext cx="5824657" cy="702945"/>
          </a:xfrm>
          <a:prstGeom prst="roundRect">
            <a:avLst>
              <a:gd name="adj" fmla="val 4840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992785" y="5613083"/>
            <a:ext cx="53710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σ(z)ᵢ = exp(zᵢ) / Σ exp(zⱼ)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C6154-569A-48AB-846F-F8C19A91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9127927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Model Compilation Strategy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" y="1767721"/>
            <a:ext cx="5996702" cy="59967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2256" y="1767721"/>
            <a:ext cx="460058" cy="46005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236744" y="1837968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Loss Function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36744" y="2361843"/>
            <a:ext cx="5647849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Sparse Categorical Crossentropy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— Optimal for multi-class classification with integer labels, measuring the difference between predicted and actual class distributions.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2256" y="3752374"/>
            <a:ext cx="460058" cy="46005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8236744" y="382262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Optimizer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36744" y="4346496"/>
            <a:ext cx="5647849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Adam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— Adaptive Moment Estimation combines momentum and adaptive learning rates for faster, more stable convergence during training.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2256" y="5737027"/>
            <a:ext cx="460058" cy="46005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236744" y="5807273"/>
            <a:ext cx="297644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Evaluation Metric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36744" y="6331148"/>
            <a:ext cx="564784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Accuracy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— Tracks the percentage of correctly classified digits, providing an intuitive measure of model performance.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AD164-BE45-A565-C545-26EDCD9B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023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Training the Neural Network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09742" y="2472214"/>
            <a:ext cx="22860" cy="3657481"/>
          </a:xfrm>
          <a:prstGeom prst="roundRect">
            <a:avLst>
              <a:gd name="adj" fmla="val 133954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16494" y="2690336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30" y="247221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56628" y="25104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0465" y="25423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Epoch 1-3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0465" y="2983587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Initial weight adjustments, rapid accuracy improvements as basic patterns emerge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6494" y="4263390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80130" y="404526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56628" y="408348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0465" y="41153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Epoch 4-7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0465" y="4556641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Refinement phase with gradual loss reduction and stabilizing accuracy gains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6494" y="5509736"/>
            <a:ext cx="612338" cy="22860"/>
          </a:xfrm>
          <a:prstGeom prst="roundRect">
            <a:avLst>
              <a:gd name="adj" fmla="val 133954"/>
            </a:avLst>
          </a:prstGeom>
          <a:solidFill>
            <a:srgbClr val="AEB0A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80130" y="529161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56628" y="53298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0465" y="53617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Epoch 8-10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0465" y="5802987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Fine-tuning and convergence, achieving optimal performance on training data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80190" y="6359247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model trains for </a:t>
            </a: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10 epochs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iteratively adjusting internal weights to minimize prediction errors. With each epoch, the network learns more sophisticated feature representations, progressively improving its ability to distinguish between different digit classes.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A5D54A-C381-757E-DC29-308AD90ED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107"/>
            <a:ext cx="92354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Results and Model Predictions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51528"/>
            <a:ext cx="32705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C0D0F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Performance Metrics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365891"/>
            <a:ext cx="302264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97%</a:t>
            </a:r>
            <a:endParaRPr lang="en-US" sz="5000" dirty="0"/>
          </a:p>
        </p:txBody>
      </p:sp>
      <p:sp>
        <p:nvSpPr>
          <p:cNvPr id="5" name="Text 3"/>
          <p:cNvSpPr/>
          <p:nvPr/>
        </p:nvSpPr>
        <p:spPr>
          <a:xfrm>
            <a:off x="1100138" y="32429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Test Accuracy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3736896"/>
            <a:ext cx="30226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Strong generalization on unseen data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057412" y="2365891"/>
            <a:ext cx="302264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10K</a:t>
            </a:r>
            <a:endParaRPr lang="en-US" sz="5000" dirty="0"/>
          </a:p>
        </p:txBody>
      </p:sp>
      <p:sp>
        <p:nvSpPr>
          <p:cNvPr id="8" name="Text 6"/>
          <p:cNvSpPr/>
          <p:nvPr/>
        </p:nvSpPr>
        <p:spPr>
          <a:xfrm>
            <a:off x="4363760" y="32429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DM Sans 14pt SemiBold" pitchFamily="2" charset="0"/>
                <a:ea typeface="Hubot Sans Bold" pitchFamily="34" charset="-122"/>
                <a:cs typeface="Hubot Sans Bold" pitchFamily="34" charset="-120"/>
              </a:rPr>
              <a:t>Predictions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057412" y="3736896"/>
            <a:ext cx="30226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Evaluated samples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93790" y="4262080"/>
            <a:ext cx="6286262" cy="1676638"/>
          </a:xfrm>
          <a:prstGeom prst="roundRect">
            <a:avLst>
              <a:gd name="adj" fmla="val 1725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4547592"/>
            <a:ext cx="240983" cy="19276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420297" y="4502944"/>
            <a:ext cx="546699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Generate predictions using: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420297" y="5028128"/>
            <a:ext cx="5466993" cy="597456"/>
          </a:xfrm>
          <a:prstGeom prst="roundRect">
            <a:avLst>
              <a:gd name="adj" fmla="val 4841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1410772" y="5028128"/>
            <a:ext cx="5486043" cy="597456"/>
          </a:xfrm>
          <a:prstGeom prst="roundRect">
            <a:avLst>
              <a:gd name="adj" fmla="val 4841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603534" y="5172670"/>
            <a:ext cx="51005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 = model.predict(x_test)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155531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trained model demonstrates excellent performance, correctly classifying approximately 97% of test samples. Visualizations comparing predicted labels against actual labels reveal the model's strengths and occasional confusion between similar-looking digits.</a:t>
            </a:r>
            <a:endParaRPr lang="en-US" sz="15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68" y="1775579"/>
            <a:ext cx="5343287" cy="5343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0B0DDD-210C-36D9-43CA-C9E194093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608" y="7687779"/>
            <a:ext cx="2095792" cy="4191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753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DM Sans 14pt Light</vt:lpstr>
      <vt:lpstr>Roboto Condensed</vt:lpstr>
      <vt:lpstr>DM Sans 14pt SemiBold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ARNAV GUPTA (RA2211028010107)</cp:lastModifiedBy>
  <cp:revision>3</cp:revision>
  <dcterms:created xsi:type="dcterms:W3CDTF">2025-11-06T05:01:36Z</dcterms:created>
  <dcterms:modified xsi:type="dcterms:W3CDTF">2025-11-06T05:04:18Z</dcterms:modified>
</cp:coreProperties>
</file>